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12192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75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73062"/>
            <a:ext cx="12192000" cy="63579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58210" y="3045409"/>
            <a:ext cx="6275578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6FAC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6FAC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6FAC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580687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60374"/>
            <a:ext cx="12192000" cy="63976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07588" y="2887218"/>
            <a:ext cx="5576823" cy="696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6FAC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5640" y="2889097"/>
            <a:ext cx="5958840" cy="2769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76400" y="3045409"/>
            <a:ext cx="7557388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8445" algn="ctr">
              <a:lnSpc>
                <a:spcPct val="100000"/>
              </a:lnSpc>
              <a:spcBef>
                <a:spcPts val="95"/>
              </a:spcBef>
            </a:pPr>
            <a:r>
              <a:rPr lang="es-CO" spc="-20" dirty="0" err="1" smtClean="0"/>
              <a:t>Brochure</a:t>
            </a:r>
            <a:r>
              <a:rPr lang="es-CO" spc="-20" dirty="0" smtClean="0"/>
              <a:t>  spot  audiovisual</a:t>
            </a:r>
            <a:br>
              <a:rPr lang="es-CO" spc="-20" dirty="0" smtClean="0"/>
            </a:br>
            <a:r>
              <a:rPr spc="-20" dirty="0" smtClean="0"/>
              <a:t>Cartagena</a:t>
            </a:r>
            <a:r>
              <a:rPr spc="35" dirty="0" smtClean="0"/>
              <a:t> </a:t>
            </a:r>
            <a:r>
              <a:rPr spc="-10" dirty="0"/>
              <a:t>destino</a:t>
            </a:r>
            <a:r>
              <a:rPr spc="5" dirty="0"/>
              <a:t> </a:t>
            </a:r>
            <a:r>
              <a:rPr spc="-10" dirty="0"/>
              <a:t>deportivo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1931" y="4663516"/>
            <a:ext cx="7448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385622"/>
                </a:solidFill>
                <a:latin typeface="Calibri"/>
                <a:cs typeface="Calibri"/>
              </a:rPr>
              <a:t>2022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386" y="2433015"/>
            <a:ext cx="3030220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s-CO" sz="2800" b="1" spc="-10" dirty="0" smtClean="0">
                <a:solidFill>
                  <a:srgbClr val="C00000"/>
                </a:solidFill>
                <a:latin typeface="Calibri"/>
                <a:cs typeface="Calibri"/>
              </a:rPr>
              <a:t>Spot</a:t>
            </a:r>
            <a:r>
              <a:rPr sz="2800" b="1" spc="-55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s-CO" sz="2800" b="1" spc="-55" dirty="0" smtClean="0">
                <a:solidFill>
                  <a:srgbClr val="C00000"/>
                </a:solidFill>
                <a:latin typeface="Calibri"/>
                <a:cs typeface="Calibri"/>
              </a:rPr>
              <a:t>audiovisual</a:t>
            </a:r>
            <a:endParaRPr sz="2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b="1" spc="-10" dirty="0">
                <a:solidFill>
                  <a:srgbClr val="C00000"/>
                </a:solidFill>
                <a:latin typeface="Calibri"/>
                <a:cs typeface="Calibri"/>
              </a:rPr>
              <a:t>Cartagena 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destino</a:t>
            </a:r>
            <a:r>
              <a:rPr sz="28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deportivo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1614" y="4262754"/>
            <a:ext cx="24301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C000"/>
                </a:solidFill>
                <a:latin typeface="Calibri"/>
                <a:cs typeface="Calibri"/>
              </a:rPr>
              <a:t>Una</a:t>
            </a:r>
            <a:r>
              <a:rPr sz="20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C000"/>
                </a:solidFill>
                <a:latin typeface="Calibri"/>
                <a:cs typeface="Calibri"/>
              </a:rPr>
              <a:t>apuesta</a:t>
            </a:r>
            <a:r>
              <a:rPr sz="20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0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C000"/>
                </a:solidFill>
                <a:latin typeface="Calibri"/>
                <a:cs typeface="Calibri"/>
              </a:rPr>
              <a:t>ciudad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3508" y="731519"/>
            <a:ext cx="7772400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6552" y="686815"/>
            <a:ext cx="14827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</a:rPr>
              <a:t>Descripción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6258305" y="1628749"/>
            <a:ext cx="5187315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000" b="1" i="1" dirty="0">
                <a:latin typeface="Arial"/>
                <a:cs typeface="Arial"/>
              </a:rPr>
              <a:t>Cartagena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destino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deportivo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spot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audiovisual con duración </a:t>
            </a:r>
            <a:r>
              <a:rPr sz="2000" spc="-5" dirty="0">
                <a:latin typeface="Arial MT"/>
                <a:cs typeface="Arial MT"/>
              </a:rPr>
              <a:t>promedio </a:t>
            </a:r>
            <a:r>
              <a:rPr sz="2000" dirty="0">
                <a:latin typeface="Arial MT"/>
                <a:cs typeface="Arial MT"/>
              </a:rPr>
              <a:t>de 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3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lang="es-CO" sz="2000" dirty="0" smtClean="0">
                <a:latin typeface="Arial MT"/>
                <a:cs typeface="Arial MT"/>
              </a:rPr>
              <a:t>m</a:t>
            </a:r>
            <a:r>
              <a:rPr sz="2000" spc="-5" dirty="0" err="1" smtClean="0">
                <a:latin typeface="Arial MT"/>
                <a:cs typeface="Arial MT"/>
              </a:rPr>
              <a:t>inutos</a:t>
            </a:r>
            <a:r>
              <a:rPr sz="2000" spc="-5" dirty="0">
                <a:latin typeface="Arial MT"/>
                <a:cs typeface="Arial MT"/>
              </a:rPr>
              <a:t>, </a:t>
            </a:r>
            <a:r>
              <a:rPr sz="2000" dirty="0">
                <a:latin typeface="Arial MT"/>
                <a:cs typeface="Arial MT"/>
              </a:rPr>
              <a:t>que se </a:t>
            </a:r>
            <a:r>
              <a:rPr sz="2000" spc="-5" dirty="0">
                <a:latin typeface="Arial MT"/>
                <a:cs typeface="Arial MT"/>
              </a:rPr>
              <a:t>propone posicionar ante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Región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Caribe,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Colombia</a:t>
            </a:r>
            <a:r>
              <a:rPr sz="2000" dirty="0">
                <a:latin typeface="Arial MT"/>
                <a:cs typeface="Arial MT"/>
              </a:rPr>
              <a:t> 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mundo</a:t>
            </a:r>
            <a:r>
              <a:rPr sz="2000" dirty="0">
                <a:latin typeface="Arial MT"/>
                <a:cs typeface="Arial MT"/>
              </a:rPr>
              <a:t> a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Cartagena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</a:t>
            </a:r>
            <a:r>
              <a:rPr sz="2000" spc="-5" dirty="0">
                <a:latin typeface="Arial MT"/>
                <a:cs typeface="Arial MT"/>
              </a:rPr>
              <a:t> Indias</a:t>
            </a:r>
            <a:r>
              <a:rPr sz="2000" dirty="0">
                <a:latin typeface="Arial MT"/>
                <a:cs typeface="Arial MT"/>
              </a:rPr>
              <a:t> como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</a:t>
            </a:r>
            <a:r>
              <a:rPr sz="2000" spc="-5" dirty="0">
                <a:latin typeface="Arial MT"/>
                <a:cs typeface="Arial MT"/>
              </a:rPr>
              <a:t> importante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destino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deportivo,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complementario</a:t>
            </a:r>
            <a:r>
              <a:rPr sz="2000" dirty="0">
                <a:latin typeface="Arial MT"/>
                <a:cs typeface="Arial MT"/>
              </a:rPr>
              <a:t> a</a:t>
            </a:r>
            <a:r>
              <a:rPr sz="2000" spc="5" dirty="0">
                <a:latin typeface="Arial MT"/>
                <a:cs typeface="Arial MT"/>
              </a:rPr>
              <a:t> su 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condición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</a:t>
            </a:r>
            <a:r>
              <a:rPr sz="2000" spc="-5" dirty="0">
                <a:latin typeface="Arial MT"/>
                <a:cs typeface="Arial MT"/>
              </a:rPr>
              <a:t> primera</a:t>
            </a:r>
            <a:r>
              <a:rPr sz="2000" dirty="0">
                <a:latin typeface="Arial MT"/>
                <a:cs typeface="Arial MT"/>
              </a:rPr>
              <a:t> ciudad</a:t>
            </a:r>
            <a:r>
              <a:rPr sz="2000" spc="55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turística</a:t>
            </a:r>
            <a:r>
              <a:rPr sz="2000" spc="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del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país.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07" y="1540763"/>
            <a:ext cx="5907024" cy="3931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7844" y="3589020"/>
            <a:ext cx="4518659" cy="24856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6552" y="686815"/>
            <a:ext cx="12852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</a:rPr>
              <a:t>Fortale</a:t>
            </a:r>
            <a:r>
              <a:rPr sz="2000" spc="5" dirty="0">
                <a:solidFill>
                  <a:srgbClr val="FFFFFF"/>
                </a:solidFill>
              </a:rPr>
              <a:t>z</a:t>
            </a:r>
            <a:r>
              <a:rPr sz="2000" dirty="0">
                <a:solidFill>
                  <a:srgbClr val="FFFFFF"/>
                </a:solidFill>
              </a:rPr>
              <a:t>as</a:t>
            </a:r>
            <a:endParaRPr sz="20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88719"/>
            <a:ext cx="6611111" cy="24003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718807" y="1327587"/>
            <a:ext cx="4628515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Entre </a:t>
            </a:r>
            <a:r>
              <a:rPr sz="2000" spc="-5" dirty="0">
                <a:latin typeface="Arial MT"/>
                <a:cs typeface="Arial MT"/>
              </a:rPr>
              <a:t>las fortalezas </a:t>
            </a:r>
            <a:r>
              <a:rPr sz="2000" dirty="0">
                <a:latin typeface="Arial MT"/>
                <a:cs typeface="Arial MT"/>
              </a:rPr>
              <a:t>con </a:t>
            </a:r>
            <a:r>
              <a:rPr sz="2000" spc="-5" dirty="0">
                <a:latin typeface="Arial MT"/>
                <a:cs typeface="Arial MT"/>
              </a:rPr>
              <a:t>que </a:t>
            </a:r>
            <a:r>
              <a:rPr sz="2000" dirty="0">
                <a:latin typeface="Arial MT"/>
                <a:cs typeface="Arial MT"/>
              </a:rPr>
              <a:t>cuenta </a:t>
            </a:r>
            <a:r>
              <a:rPr sz="2000" spc="-5" dirty="0">
                <a:latin typeface="Arial MT"/>
                <a:cs typeface="Arial MT"/>
              </a:rPr>
              <a:t>la </a:t>
            </a:r>
            <a:r>
              <a:rPr sz="2000" dirty="0">
                <a:latin typeface="Arial MT"/>
                <a:cs typeface="Arial MT"/>
              </a:rPr>
              <a:t> ciudad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para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promoción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este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destino,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dirty="0">
                <a:latin typeface="Arial MT"/>
                <a:cs typeface="Arial MT"/>
              </a:rPr>
              <a:t> incluye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infraestructura </a:t>
            </a:r>
            <a:r>
              <a:rPr sz="2000" dirty="0">
                <a:latin typeface="Arial MT"/>
                <a:cs typeface="Arial MT"/>
              </a:rPr>
              <a:t> deportiva con </a:t>
            </a:r>
            <a:r>
              <a:rPr sz="2000" spc="-5" dirty="0">
                <a:latin typeface="Arial MT"/>
                <a:cs typeface="Arial MT"/>
              </a:rPr>
              <a:t>escenarios modernos, </a:t>
            </a:r>
            <a:r>
              <a:rPr sz="2000" spc="-15" dirty="0">
                <a:latin typeface="Arial MT"/>
                <a:cs typeface="Arial MT"/>
              </a:rPr>
              <a:t>que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reúnen </a:t>
            </a:r>
            <a:r>
              <a:rPr sz="2000" spc="-5" dirty="0">
                <a:latin typeface="Arial MT"/>
                <a:cs typeface="Arial MT"/>
              </a:rPr>
              <a:t>capacidades técnicas de primer </a:t>
            </a:r>
            <a:r>
              <a:rPr sz="2000" dirty="0">
                <a:latin typeface="Arial MT"/>
                <a:cs typeface="Arial MT"/>
              </a:rPr>
              <a:t> orden,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dirty="0">
                <a:latin typeface="Arial MT"/>
                <a:cs typeface="Arial MT"/>
              </a:rPr>
              <a:t> han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realizado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eventos</a:t>
            </a:r>
            <a:r>
              <a:rPr sz="2000" dirty="0">
                <a:latin typeface="Arial MT"/>
                <a:cs typeface="Arial MT"/>
              </a:rPr>
              <a:t> competitivos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internacionales,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como</a:t>
            </a:r>
            <a:r>
              <a:rPr sz="2000" dirty="0">
                <a:latin typeface="Arial MT"/>
                <a:cs typeface="Arial MT"/>
              </a:rPr>
              <a:t> los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Juegos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Centroamericanos</a:t>
            </a:r>
            <a:r>
              <a:rPr sz="2000" spc="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Caribe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Mundial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Juvenil</a:t>
            </a:r>
            <a:r>
              <a:rPr sz="2000" spc="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Futbol,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entre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otros.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6552" y="686815"/>
            <a:ext cx="39751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</a:rPr>
              <a:t>Fortalezas</a:t>
            </a:r>
            <a:r>
              <a:rPr sz="2000" spc="-50" dirty="0">
                <a:solidFill>
                  <a:srgbClr val="FFFFFF"/>
                </a:solidFill>
              </a:rPr>
              <a:t> </a:t>
            </a:r>
            <a:r>
              <a:rPr sz="2000" dirty="0">
                <a:solidFill>
                  <a:srgbClr val="FFFFFF"/>
                </a:solidFill>
              </a:rPr>
              <a:t>en</a:t>
            </a:r>
            <a:r>
              <a:rPr sz="2000" spc="-25" dirty="0">
                <a:solidFill>
                  <a:srgbClr val="FFFFFF"/>
                </a:solidFill>
              </a:rPr>
              <a:t> </a:t>
            </a:r>
            <a:r>
              <a:rPr sz="2000" spc="-5" dirty="0">
                <a:solidFill>
                  <a:srgbClr val="FFFFFF"/>
                </a:solidFill>
              </a:rPr>
              <a:t>playas,</a:t>
            </a:r>
            <a:r>
              <a:rPr sz="2000" spc="5" dirty="0">
                <a:solidFill>
                  <a:srgbClr val="FFFFFF"/>
                </a:solidFill>
              </a:rPr>
              <a:t> </a:t>
            </a:r>
            <a:r>
              <a:rPr sz="2000" dirty="0">
                <a:solidFill>
                  <a:srgbClr val="FFFFFF"/>
                </a:solidFill>
              </a:rPr>
              <a:t>agua</a:t>
            </a:r>
            <a:r>
              <a:rPr sz="2000" spc="-25" dirty="0">
                <a:solidFill>
                  <a:srgbClr val="FFFFFF"/>
                </a:solidFill>
              </a:rPr>
              <a:t> </a:t>
            </a:r>
            <a:r>
              <a:rPr sz="2000" dirty="0">
                <a:solidFill>
                  <a:srgbClr val="FFFFFF"/>
                </a:solidFill>
              </a:rPr>
              <a:t>y</a:t>
            </a:r>
            <a:r>
              <a:rPr sz="2000" spc="-15" dirty="0">
                <a:solidFill>
                  <a:srgbClr val="FFFFFF"/>
                </a:solidFill>
              </a:rPr>
              <a:t> </a:t>
            </a:r>
            <a:r>
              <a:rPr sz="2000" dirty="0">
                <a:solidFill>
                  <a:srgbClr val="FFFFFF"/>
                </a:solidFill>
              </a:rPr>
              <a:t>aire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75640" y="1516989"/>
            <a:ext cx="5958840" cy="941069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00"/>
              </a:spcBef>
              <a:tabLst>
                <a:tab pos="1913889" algn="l"/>
                <a:tab pos="2287270" algn="l"/>
                <a:tab pos="3213100" algn="l"/>
                <a:tab pos="3657600" algn="l"/>
                <a:tab pos="5120640" algn="l"/>
                <a:tab pos="5662295" algn="l"/>
              </a:tabLst>
            </a:pPr>
            <a:r>
              <a:rPr sz="2000" dirty="0">
                <a:latin typeface="Arial MT"/>
                <a:cs typeface="Arial MT"/>
              </a:rPr>
              <a:t>Adicionalme</a:t>
            </a:r>
            <a:r>
              <a:rPr sz="2000" spc="-10" dirty="0">
                <a:latin typeface="Arial MT"/>
                <a:cs typeface="Arial MT"/>
              </a:rPr>
              <a:t>n</a:t>
            </a:r>
            <a:r>
              <a:rPr sz="2000" dirty="0">
                <a:latin typeface="Arial MT"/>
                <a:cs typeface="Arial MT"/>
              </a:rPr>
              <a:t>te	</a:t>
            </a:r>
            <a:r>
              <a:rPr sz="2000" spc="-5" dirty="0">
                <a:latin typeface="Arial MT"/>
                <a:cs typeface="Arial MT"/>
              </a:rPr>
              <a:t>l</a:t>
            </a:r>
            <a:r>
              <a:rPr sz="2000" dirty="0">
                <a:latin typeface="Arial MT"/>
                <a:cs typeface="Arial MT"/>
              </a:rPr>
              <a:t>a	ciudad	es	</a:t>
            </a:r>
            <a:r>
              <a:rPr sz="2000" spc="-10" dirty="0">
                <a:latin typeface="Arial MT"/>
                <a:cs typeface="Arial MT"/>
              </a:rPr>
              <a:t>p</a:t>
            </a:r>
            <a:r>
              <a:rPr sz="2000" dirty="0">
                <a:latin typeface="Arial MT"/>
                <a:cs typeface="Arial MT"/>
              </a:rPr>
              <a:t>rivileg</a:t>
            </a:r>
            <a:r>
              <a:rPr sz="2000" spc="5" dirty="0">
                <a:latin typeface="Arial MT"/>
                <a:cs typeface="Arial MT"/>
              </a:rPr>
              <a:t>i</a:t>
            </a:r>
            <a:r>
              <a:rPr sz="2000" dirty="0">
                <a:latin typeface="Arial MT"/>
                <a:cs typeface="Arial MT"/>
              </a:rPr>
              <a:t>ada	por	</a:t>
            </a:r>
            <a:r>
              <a:rPr sz="2000" spc="5" dirty="0">
                <a:latin typeface="Arial MT"/>
                <a:cs typeface="Arial MT"/>
              </a:rPr>
              <a:t>su</a:t>
            </a:r>
            <a:endParaRPr sz="20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1205"/>
              </a:spcBef>
              <a:tabLst>
                <a:tab pos="569595" algn="l"/>
                <a:tab pos="912494" algn="l"/>
                <a:tab pos="1904364" algn="l"/>
              </a:tabLst>
            </a:pPr>
            <a:r>
              <a:rPr sz="2000" dirty="0">
                <a:latin typeface="Arial MT"/>
                <a:cs typeface="Arial MT"/>
              </a:rPr>
              <a:t>que	</a:t>
            </a:r>
            <a:r>
              <a:rPr sz="2000" spc="-5" dirty="0">
                <a:latin typeface="Arial MT"/>
                <a:cs typeface="Arial MT"/>
              </a:rPr>
              <a:t>le	</a:t>
            </a:r>
            <a:r>
              <a:rPr sz="2000" dirty="0">
                <a:latin typeface="Arial MT"/>
                <a:cs typeface="Arial MT"/>
              </a:rPr>
              <a:t>permite	</a:t>
            </a:r>
            <a:r>
              <a:rPr sz="2000" spc="-5" dirty="0">
                <a:latin typeface="Arial MT"/>
                <a:cs typeface="Arial MT"/>
              </a:rPr>
              <a:t>ofrecer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5640" y="1974951"/>
            <a:ext cx="5956300" cy="939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  <a:tabLst>
                <a:tab pos="1887220" algn="l"/>
              </a:tabLst>
            </a:pPr>
            <a:r>
              <a:rPr sz="2000" dirty="0">
                <a:latin typeface="Arial MT"/>
                <a:cs typeface="Arial MT"/>
              </a:rPr>
              <a:t>espectacular	geografía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1576070" algn="l"/>
                <a:tab pos="2955925" algn="l"/>
                <a:tab pos="4902200" algn="l"/>
                <a:tab pos="5744845" algn="l"/>
              </a:tabLst>
            </a:pPr>
            <a:r>
              <a:rPr sz="2000" dirty="0">
                <a:latin typeface="Arial MT"/>
                <a:cs typeface="Arial MT"/>
              </a:rPr>
              <a:t>esce</a:t>
            </a:r>
            <a:r>
              <a:rPr sz="2000" spc="-10" dirty="0">
                <a:latin typeface="Arial MT"/>
                <a:cs typeface="Arial MT"/>
              </a:rPr>
              <a:t>n</a:t>
            </a:r>
            <a:r>
              <a:rPr sz="2000" dirty="0">
                <a:latin typeface="Arial MT"/>
                <a:cs typeface="Arial MT"/>
              </a:rPr>
              <a:t>ari</a:t>
            </a:r>
            <a:r>
              <a:rPr sz="2000" spc="-15" dirty="0">
                <a:latin typeface="Arial MT"/>
                <a:cs typeface="Arial MT"/>
              </a:rPr>
              <a:t>o</a:t>
            </a:r>
            <a:r>
              <a:rPr sz="2000" dirty="0">
                <a:latin typeface="Arial MT"/>
                <a:cs typeface="Arial MT"/>
              </a:rPr>
              <a:t>s	na</a:t>
            </a:r>
            <a:r>
              <a:rPr sz="2000" spc="-15" dirty="0">
                <a:latin typeface="Arial MT"/>
                <a:cs typeface="Arial MT"/>
              </a:rPr>
              <a:t>t</a:t>
            </a:r>
            <a:r>
              <a:rPr sz="2000" dirty="0">
                <a:latin typeface="Arial MT"/>
                <a:cs typeface="Arial MT"/>
              </a:rPr>
              <a:t>urales	exc</a:t>
            </a:r>
            <a:r>
              <a:rPr sz="2000" spc="-10" dirty="0">
                <a:latin typeface="Arial MT"/>
                <a:cs typeface="Arial MT"/>
              </a:rPr>
              <a:t>e</a:t>
            </a:r>
            <a:r>
              <a:rPr sz="2000" dirty="0">
                <a:latin typeface="Arial MT"/>
                <a:cs typeface="Arial MT"/>
              </a:rPr>
              <a:t>p</a:t>
            </a:r>
            <a:r>
              <a:rPr sz="2000" spc="5" dirty="0">
                <a:latin typeface="Arial MT"/>
                <a:cs typeface="Arial MT"/>
              </a:rPr>
              <a:t>c</a:t>
            </a:r>
            <a:r>
              <a:rPr sz="2000" dirty="0">
                <a:latin typeface="Arial MT"/>
                <a:cs typeface="Arial MT"/>
              </a:rPr>
              <a:t>io</a:t>
            </a:r>
            <a:r>
              <a:rPr sz="2000" spc="-10" dirty="0">
                <a:latin typeface="Arial MT"/>
                <a:cs typeface="Arial MT"/>
              </a:rPr>
              <a:t>n</a:t>
            </a:r>
            <a:r>
              <a:rPr sz="2000" dirty="0">
                <a:latin typeface="Arial MT"/>
                <a:cs typeface="Arial MT"/>
              </a:rPr>
              <a:t>ales	p</a:t>
            </a:r>
            <a:r>
              <a:rPr sz="2000" spc="-10" dirty="0">
                <a:latin typeface="Arial MT"/>
                <a:cs typeface="Arial MT"/>
              </a:rPr>
              <a:t>a</a:t>
            </a:r>
            <a:r>
              <a:rPr sz="2000" dirty="0">
                <a:latin typeface="Arial MT"/>
                <a:cs typeface="Arial MT"/>
              </a:rPr>
              <a:t>ra	</a:t>
            </a:r>
            <a:r>
              <a:rPr sz="2000" spc="-5" dirty="0">
                <a:latin typeface="Arial MT"/>
                <a:cs typeface="Arial MT"/>
              </a:rPr>
              <a:t>la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dirty="0"/>
              <a:t>realización</a:t>
            </a:r>
            <a:r>
              <a:rPr spc="5" dirty="0"/>
              <a:t> </a:t>
            </a:r>
            <a:r>
              <a:rPr spc="-10" dirty="0"/>
              <a:t>de</a:t>
            </a:r>
            <a:r>
              <a:rPr spc="-5" dirty="0"/>
              <a:t> competencias</a:t>
            </a:r>
            <a:r>
              <a:rPr dirty="0"/>
              <a:t> </a:t>
            </a:r>
            <a:r>
              <a:rPr spc="-5" dirty="0"/>
              <a:t>deportivas</a:t>
            </a:r>
            <a:r>
              <a:rPr dirty="0"/>
              <a:t> a</a:t>
            </a:r>
            <a:r>
              <a:rPr spc="5" dirty="0"/>
              <a:t> </a:t>
            </a:r>
            <a:r>
              <a:rPr dirty="0"/>
              <a:t>campo </a:t>
            </a:r>
            <a:r>
              <a:rPr spc="5" dirty="0"/>
              <a:t> </a:t>
            </a:r>
            <a:r>
              <a:rPr spc="-5" dirty="0"/>
              <a:t>abierto</a:t>
            </a:r>
            <a:r>
              <a:rPr dirty="0"/>
              <a:t> </a:t>
            </a:r>
            <a:r>
              <a:rPr spc="-5" dirty="0"/>
              <a:t>como</a:t>
            </a:r>
            <a:r>
              <a:rPr dirty="0"/>
              <a:t> </a:t>
            </a:r>
            <a:r>
              <a:rPr spc="-5" dirty="0"/>
              <a:t>fútbol</a:t>
            </a:r>
            <a:r>
              <a:rPr dirty="0"/>
              <a:t> y</a:t>
            </a:r>
            <a:r>
              <a:rPr spc="5" dirty="0"/>
              <a:t> </a:t>
            </a:r>
            <a:r>
              <a:rPr dirty="0"/>
              <a:t>voleibol</a:t>
            </a:r>
            <a:r>
              <a:rPr spc="5" dirty="0"/>
              <a:t> </a:t>
            </a:r>
            <a:r>
              <a:rPr dirty="0"/>
              <a:t>playa,</a:t>
            </a:r>
            <a:r>
              <a:rPr spc="5" dirty="0"/>
              <a:t> </a:t>
            </a:r>
            <a:r>
              <a:rPr dirty="0"/>
              <a:t>surf,</a:t>
            </a:r>
            <a:r>
              <a:rPr spc="5" dirty="0"/>
              <a:t> </a:t>
            </a:r>
            <a:r>
              <a:rPr spc="-40" dirty="0"/>
              <a:t>sky, </a:t>
            </a:r>
            <a:r>
              <a:rPr spc="-35" dirty="0"/>
              <a:t> </a:t>
            </a:r>
            <a:r>
              <a:rPr spc="-5" dirty="0" smtClean="0"/>
              <a:t>Windsurf, </a:t>
            </a:r>
            <a:r>
              <a:rPr dirty="0"/>
              <a:t>vela, canotaje, </a:t>
            </a:r>
            <a:r>
              <a:rPr spc="-5" dirty="0"/>
              <a:t>motonáutica, </a:t>
            </a:r>
            <a:r>
              <a:rPr dirty="0"/>
              <a:t> </a:t>
            </a:r>
            <a:r>
              <a:rPr spc="-5" dirty="0"/>
              <a:t>entre</a:t>
            </a:r>
            <a:r>
              <a:rPr dirty="0"/>
              <a:t> </a:t>
            </a:r>
            <a:r>
              <a:rPr spc="-5" dirty="0"/>
              <a:t>otros,</a:t>
            </a:r>
            <a:r>
              <a:rPr dirty="0"/>
              <a:t> que</a:t>
            </a:r>
            <a:r>
              <a:rPr spc="5" dirty="0"/>
              <a:t> </a:t>
            </a:r>
            <a:r>
              <a:rPr spc="-5" dirty="0"/>
              <a:t>garantizan</a:t>
            </a:r>
            <a:r>
              <a:rPr dirty="0"/>
              <a:t> </a:t>
            </a:r>
            <a:r>
              <a:rPr spc="-5" dirty="0"/>
              <a:t>la</a:t>
            </a:r>
            <a:r>
              <a:rPr dirty="0"/>
              <a:t> realización</a:t>
            </a:r>
            <a:r>
              <a:rPr spc="5" dirty="0"/>
              <a:t> </a:t>
            </a:r>
            <a:r>
              <a:rPr dirty="0"/>
              <a:t>de </a:t>
            </a:r>
            <a:r>
              <a:rPr spc="5" dirty="0"/>
              <a:t> </a:t>
            </a:r>
            <a:r>
              <a:rPr spc="-5" dirty="0"/>
              <a:t>importantes</a:t>
            </a:r>
            <a:r>
              <a:rPr dirty="0"/>
              <a:t> </a:t>
            </a:r>
            <a:r>
              <a:rPr spc="-5" dirty="0"/>
              <a:t>competencias</a:t>
            </a:r>
            <a:r>
              <a:rPr dirty="0"/>
              <a:t> </a:t>
            </a:r>
            <a:r>
              <a:rPr spc="-5" dirty="0"/>
              <a:t>deportivas</a:t>
            </a:r>
            <a:r>
              <a:rPr dirty="0"/>
              <a:t> de</a:t>
            </a:r>
            <a:r>
              <a:rPr spc="5" dirty="0"/>
              <a:t> </a:t>
            </a:r>
            <a:r>
              <a:rPr spc="-5" dirty="0"/>
              <a:t>carácter </a:t>
            </a:r>
            <a:r>
              <a:rPr dirty="0"/>
              <a:t> extremo,</a:t>
            </a:r>
            <a:r>
              <a:rPr spc="-35" dirty="0"/>
              <a:t> </a:t>
            </a:r>
            <a:r>
              <a:rPr dirty="0"/>
              <a:t>ecológico,</a:t>
            </a:r>
            <a:r>
              <a:rPr spc="-30" dirty="0"/>
              <a:t> </a:t>
            </a:r>
            <a:r>
              <a:rPr dirty="0"/>
              <a:t>aéreo</a:t>
            </a:r>
            <a:r>
              <a:rPr spc="-35" dirty="0"/>
              <a:t> </a:t>
            </a:r>
            <a:r>
              <a:rPr dirty="0"/>
              <a:t>y náutico.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7563611" y="53339"/>
            <a:ext cx="3858895" cy="5951220"/>
            <a:chOff x="7563611" y="53339"/>
            <a:chExt cx="3858895" cy="59512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38387" y="53339"/>
              <a:ext cx="2351531" cy="31348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3611" y="3290316"/>
              <a:ext cx="3858767" cy="27142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6552" y="686815"/>
            <a:ext cx="187261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</a:rPr>
              <a:t>Estilo</a:t>
            </a:r>
            <a:r>
              <a:rPr sz="2000" spc="-75" dirty="0">
                <a:solidFill>
                  <a:srgbClr val="FFFFFF"/>
                </a:solidFill>
              </a:rPr>
              <a:t> </a:t>
            </a:r>
            <a:r>
              <a:rPr sz="2000" spc="-5" dirty="0">
                <a:solidFill>
                  <a:srgbClr val="FFFFFF"/>
                </a:solidFill>
              </a:rPr>
              <a:t>narrativo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430479" y="1404975"/>
            <a:ext cx="632841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Atendiendo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nuevas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tendencias</a:t>
            </a:r>
            <a:r>
              <a:rPr sz="2000" dirty="0">
                <a:latin typeface="Arial MT"/>
                <a:cs typeface="Arial MT"/>
              </a:rPr>
              <a:t> universales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que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marcan</a:t>
            </a:r>
            <a:r>
              <a:rPr sz="2000" dirty="0">
                <a:latin typeface="Arial MT"/>
                <a:cs typeface="Arial MT"/>
              </a:rPr>
              <a:t> un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camino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renovación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conceptos,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prácticos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inmediatos,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Cartagena</a:t>
            </a:r>
            <a:r>
              <a:rPr sz="2000" dirty="0">
                <a:latin typeface="Arial MT"/>
                <a:cs typeface="Arial MT"/>
              </a:rPr>
              <a:t> destino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deportivo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lang="es-CO" sz="2000" dirty="0" smtClean="0">
                <a:latin typeface="Arial MT"/>
                <a:cs typeface="Arial MT"/>
              </a:rPr>
              <a:t>es</a:t>
            </a:r>
            <a:r>
              <a:rPr sz="2000" spc="5" dirty="0" smtClean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spot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estilo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narrativo</a:t>
            </a:r>
            <a:r>
              <a:rPr sz="2000" dirty="0">
                <a:latin typeface="Arial MT"/>
                <a:cs typeface="Arial MT"/>
              </a:rPr>
              <a:t> en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el</a:t>
            </a:r>
            <a:r>
              <a:rPr sz="2000" spc="55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spc="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 </a:t>
            </a:r>
            <a:r>
              <a:rPr sz="2000" dirty="0">
                <a:latin typeface="Arial MT"/>
                <a:cs typeface="Arial MT"/>
              </a:rPr>
              <a:t> música, </a:t>
            </a:r>
            <a:r>
              <a:rPr sz="2000" spc="-5" dirty="0">
                <a:latin typeface="Arial MT"/>
                <a:cs typeface="Arial MT"/>
              </a:rPr>
              <a:t>las transiciones visuales, los movimientos </a:t>
            </a:r>
            <a:r>
              <a:rPr sz="2000" dirty="0">
                <a:latin typeface="Arial MT"/>
                <a:cs typeface="Arial MT"/>
              </a:rPr>
              <a:t>de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cámara, la </a:t>
            </a:r>
            <a:r>
              <a:rPr sz="2000" dirty="0">
                <a:latin typeface="Arial MT"/>
                <a:cs typeface="Arial MT"/>
              </a:rPr>
              <a:t>angulación </a:t>
            </a:r>
            <a:r>
              <a:rPr sz="2000" spc="-5" dirty="0">
                <a:latin typeface="Arial MT"/>
                <a:cs typeface="Arial MT"/>
              </a:rPr>
              <a:t>alternativa </a:t>
            </a:r>
            <a:r>
              <a:rPr sz="2000" dirty="0">
                <a:latin typeface="Arial MT"/>
                <a:cs typeface="Arial MT"/>
              </a:rPr>
              <a:t>de </a:t>
            </a:r>
            <a:r>
              <a:rPr sz="2000" spc="-5" dirty="0">
                <a:latin typeface="Arial MT"/>
                <a:cs typeface="Arial MT"/>
              </a:rPr>
              <a:t>los </a:t>
            </a:r>
            <a:r>
              <a:rPr sz="2000" dirty="0">
                <a:latin typeface="Arial MT"/>
                <a:cs typeface="Arial MT"/>
              </a:rPr>
              <a:t>planos, </a:t>
            </a:r>
            <a:r>
              <a:rPr sz="2000" spc="-5" dirty="0">
                <a:latin typeface="Arial MT"/>
                <a:cs typeface="Arial MT"/>
              </a:rPr>
              <a:t>textos </a:t>
            </a:r>
            <a:r>
              <a:rPr sz="2000" dirty="0">
                <a:latin typeface="Arial MT"/>
                <a:cs typeface="Arial MT"/>
              </a:rPr>
              <a:t> llamativos y </a:t>
            </a:r>
            <a:r>
              <a:rPr sz="2000" spc="-5" dirty="0">
                <a:latin typeface="Arial MT"/>
                <a:cs typeface="Arial MT"/>
              </a:rPr>
              <a:t>estratégicamente </a:t>
            </a:r>
            <a:r>
              <a:rPr sz="2000" dirty="0">
                <a:latin typeface="Arial MT"/>
                <a:cs typeface="Arial MT"/>
              </a:rPr>
              <a:t>ubicados, junto al </a:t>
            </a:r>
            <a:r>
              <a:rPr sz="2000" spc="-5" dirty="0">
                <a:latin typeface="Arial MT"/>
                <a:cs typeface="Arial MT"/>
              </a:rPr>
              <a:t>ritmo </a:t>
            </a:r>
            <a:r>
              <a:rPr sz="2000" dirty="0">
                <a:latin typeface="Arial MT"/>
                <a:cs typeface="Arial MT"/>
              </a:rPr>
              <a:t> constante,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variable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dinámico,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ha</a:t>
            </a:r>
            <a:r>
              <a:rPr lang="es-CO" sz="2000" spc="-5" dirty="0" err="1" smtClean="0">
                <a:latin typeface="Arial MT"/>
                <a:cs typeface="Arial MT"/>
              </a:rPr>
              <a:t>cen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sentir</a:t>
            </a:r>
            <a:r>
              <a:rPr sz="2000" dirty="0">
                <a:latin typeface="Arial MT"/>
                <a:cs typeface="Arial MT"/>
              </a:rPr>
              <a:t> a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Cartagena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ciudad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vibrante.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8976" y="1010411"/>
            <a:ext cx="3503676" cy="46710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6552" y="686815"/>
            <a:ext cx="22752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</a:rPr>
              <a:t>Conceptualización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5748654" y="1530787"/>
            <a:ext cx="5625465" cy="4142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Desde </a:t>
            </a:r>
            <a:r>
              <a:rPr sz="2000" spc="-5" dirty="0">
                <a:latin typeface="Arial MT"/>
                <a:cs typeface="Arial MT"/>
              </a:rPr>
              <a:t>lo visual </a:t>
            </a:r>
            <a:r>
              <a:rPr sz="2000" dirty="0">
                <a:latin typeface="Arial MT"/>
                <a:cs typeface="Arial MT"/>
              </a:rPr>
              <a:t>nos enfocamos en un concepto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moderno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combinando</a:t>
            </a:r>
            <a:r>
              <a:rPr sz="2000" spc="55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imágenes</a:t>
            </a:r>
            <a:r>
              <a:rPr sz="2000" spc="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impactantes </a:t>
            </a:r>
            <a:r>
              <a:rPr sz="2000" dirty="0">
                <a:latin typeface="Arial MT"/>
                <a:cs typeface="Arial MT"/>
              </a:rPr>
              <a:t> con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una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narrativa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autentica</a:t>
            </a:r>
            <a:r>
              <a:rPr sz="2000" dirty="0">
                <a:latin typeface="Arial MT"/>
                <a:cs typeface="Arial MT"/>
              </a:rPr>
              <a:t> 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sensorial,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que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 smtClean="0">
                <a:latin typeface="Arial MT"/>
                <a:cs typeface="Arial MT"/>
              </a:rPr>
              <a:t>permit</a:t>
            </a:r>
            <a:r>
              <a:rPr lang="es-CO" sz="2000" dirty="0" smtClean="0">
                <a:latin typeface="Arial MT"/>
                <a:cs typeface="Arial MT"/>
              </a:rPr>
              <a:t>e</a:t>
            </a:r>
            <a:r>
              <a:rPr sz="2000" spc="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ubicarnos</a:t>
            </a:r>
            <a:r>
              <a:rPr sz="2000" dirty="0">
                <a:latin typeface="Arial MT"/>
                <a:cs typeface="Arial MT"/>
              </a:rPr>
              <a:t> geográficamente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una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cultura rica </a:t>
            </a:r>
            <a:r>
              <a:rPr sz="2000" spc="-10" dirty="0">
                <a:latin typeface="Arial MT"/>
                <a:cs typeface="Arial MT"/>
              </a:rPr>
              <a:t>en </a:t>
            </a:r>
            <a:r>
              <a:rPr sz="2000" spc="-5" dirty="0">
                <a:latin typeface="Arial MT"/>
                <a:cs typeface="Arial MT"/>
              </a:rPr>
              <a:t>historia, gastronomía, </a:t>
            </a:r>
            <a:r>
              <a:rPr sz="2000" dirty="0">
                <a:latin typeface="Arial MT"/>
                <a:cs typeface="Arial MT"/>
              </a:rPr>
              <a:t>música, </a:t>
            </a:r>
            <a:r>
              <a:rPr sz="2000" spc="-5" dirty="0">
                <a:latin typeface="Arial MT"/>
                <a:cs typeface="Arial MT"/>
              </a:rPr>
              <a:t>arte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 diversidad, </a:t>
            </a:r>
            <a:r>
              <a:rPr sz="2000" spc="-5" dirty="0">
                <a:latin typeface="Arial MT"/>
                <a:cs typeface="Arial MT"/>
              </a:rPr>
              <a:t>armonizada</a:t>
            </a:r>
            <a:r>
              <a:rPr sz="2000" dirty="0">
                <a:latin typeface="Arial MT"/>
                <a:cs typeface="Arial MT"/>
              </a:rPr>
              <a:t> en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calidez de </a:t>
            </a:r>
            <a:r>
              <a:rPr sz="2000" spc="-10" dirty="0">
                <a:latin typeface="Arial MT"/>
                <a:cs typeface="Arial MT"/>
              </a:rPr>
              <a:t>su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gente, </a:t>
            </a:r>
            <a:r>
              <a:rPr sz="2000" spc="-5" dirty="0">
                <a:latin typeface="Arial MT"/>
                <a:cs typeface="Arial MT"/>
              </a:rPr>
              <a:t>la </a:t>
            </a:r>
            <a:r>
              <a:rPr sz="2000" dirty="0">
                <a:latin typeface="Arial MT"/>
                <a:cs typeface="Arial MT"/>
              </a:rPr>
              <a:t>magia de </a:t>
            </a:r>
            <a:r>
              <a:rPr sz="2000" spc="-5" dirty="0">
                <a:latin typeface="Arial MT"/>
                <a:cs typeface="Arial MT"/>
              </a:rPr>
              <a:t>sus </a:t>
            </a:r>
            <a:r>
              <a:rPr sz="2000" dirty="0">
                <a:latin typeface="Arial MT"/>
                <a:cs typeface="Arial MT"/>
              </a:rPr>
              <a:t>escenarios, </a:t>
            </a:r>
            <a:r>
              <a:rPr sz="2000" spc="-5" dirty="0">
                <a:latin typeface="Arial MT"/>
                <a:cs typeface="Arial MT"/>
              </a:rPr>
              <a:t>los colores </a:t>
            </a:r>
            <a:r>
              <a:rPr sz="2000" spc="-15" dirty="0">
                <a:latin typeface="Arial MT"/>
                <a:cs typeface="Arial MT"/>
              </a:rPr>
              <a:t>de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sus </a:t>
            </a:r>
            <a:r>
              <a:rPr sz="2000" spc="-5" dirty="0">
                <a:latin typeface="Arial MT"/>
                <a:cs typeface="Arial MT"/>
              </a:rPr>
              <a:t>tradiciones </a:t>
            </a:r>
            <a:r>
              <a:rPr sz="2000" dirty="0">
                <a:latin typeface="Arial MT"/>
                <a:cs typeface="Arial MT"/>
              </a:rPr>
              <a:t>y el encanto de una ciudad </a:t>
            </a:r>
            <a:r>
              <a:rPr sz="2000" spc="-5" dirty="0">
                <a:latin typeface="Arial MT"/>
                <a:cs typeface="Arial MT"/>
              </a:rPr>
              <a:t>que </a:t>
            </a:r>
            <a:r>
              <a:rPr sz="2000" dirty="0">
                <a:latin typeface="Arial MT"/>
                <a:cs typeface="Arial MT"/>
              </a:rPr>
              <a:t> arropa,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inspira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 </a:t>
            </a:r>
            <a:r>
              <a:rPr sz="2000" dirty="0" smtClean="0">
                <a:latin typeface="Arial MT"/>
                <a:cs typeface="Arial MT"/>
              </a:rPr>
              <a:t>persuade</a:t>
            </a:r>
            <a:r>
              <a:rPr lang="es-CO" sz="2000" dirty="0" smtClean="0">
                <a:latin typeface="Arial MT"/>
                <a:cs typeface="Arial MT"/>
              </a:rPr>
              <a:t> a</a:t>
            </a:r>
            <a:r>
              <a:rPr sz="2000" spc="-40" dirty="0" smtClean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visitada.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567" y="1309116"/>
            <a:ext cx="3486911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6552" y="686815"/>
            <a:ext cx="24282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CO" sz="2000" dirty="0">
                <a:solidFill>
                  <a:srgbClr val="FFFFFF"/>
                </a:solidFill>
              </a:rPr>
              <a:t>P</a:t>
            </a:r>
            <a:r>
              <a:rPr sz="2000" dirty="0" err="1" smtClean="0">
                <a:solidFill>
                  <a:srgbClr val="FFFFFF"/>
                </a:solidFill>
              </a:rPr>
              <a:t>roducción</a:t>
            </a:r>
            <a:endParaRPr sz="2000" dirty="0"/>
          </a:p>
        </p:txBody>
      </p:sp>
      <p:sp>
        <p:nvSpPr>
          <p:cNvPr id="3" name="object 3"/>
          <p:cNvSpPr txBox="1"/>
          <p:nvPr/>
        </p:nvSpPr>
        <p:spPr>
          <a:xfrm>
            <a:off x="228601" y="1295400"/>
            <a:ext cx="4620006" cy="46429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lang="es-CO" sz="2000" spc="-5" dirty="0" smtClean="0">
                <a:latin typeface="Calibri"/>
                <a:cs typeface="Calibri"/>
              </a:rPr>
              <a:t>La </a:t>
            </a:r>
            <a:r>
              <a:rPr sz="2000" spc="-5" dirty="0" err="1" smtClean="0">
                <a:latin typeface="Calibri"/>
                <a:cs typeface="Calibri"/>
              </a:rPr>
              <a:t>producción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video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Cartagena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destino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deportivo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lang="es-CO" sz="2000" dirty="0" smtClean="0">
                <a:latin typeface="Calibri"/>
                <a:cs typeface="Calibri"/>
              </a:rPr>
              <a:t>se desarrolló </a:t>
            </a:r>
            <a:r>
              <a:rPr sz="2000" spc="-5" dirty="0" err="1" smtClean="0">
                <a:latin typeface="Calibri"/>
                <a:cs typeface="Calibri"/>
              </a:rPr>
              <a:t>en</a:t>
            </a:r>
            <a:r>
              <a:rPr sz="2000" spc="-5" dirty="0" smtClean="0">
                <a:latin typeface="Calibri"/>
                <a:cs typeface="Calibri"/>
              </a:rPr>
              <a:t> 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escenarios </a:t>
            </a:r>
            <a:r>
              <a:rPr sz="2000" spc="-10" dirty="0" err="1">
                <a:latin typeface="Calibri"/>
                <a:cs typeface="Calibri"/>
              </a:rPr>
              <a:t>deportivos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lang="es-CO" sz="2000" spc="-10" dirty="0" smtClean="0">
                <a:latin typeface="Calibri"/>
                <a:cs typeface="Calibri"/>
              </a:rPr>
              <a:t>administrados por el IDER y en otros espacios </a:t>
            </a:r>
            <a:r>
              <a:rPr sz="2000" spc="-5" dirty="0" smtClean="0">
                <a:latin typeface="Calibri"/>
                <a:cs typeface="Calibri"/>
              </a:rPr>
              <a:t>de</a:t>
            </a:r>
            <a:r>
              <a:rPr lang="es-CO" sz="2000" spc="-5" dirty="0" smtClean="0">
                <a:latin typeface="Calibri"/>
                <a:cs typeface="Calibri"/>
              </a:rPr>
              <a:t> diferentes localidades de</a:t>
            </a:r>
            <a:r>
              <a:rPr sz="2000" spc="-5" dirty="0" smtClean="0">
                <a:latin typeface="Calibri"/>
                <a:cs typeface="Calibri"/>
              </a:rPr>
              <a:t>l </a:t>
            </a:r>
            <a:r>
              <a:rPr sz="2000" spc="-15" dirty="0" smtClean="0">
                <a:latin typeface="Calibri"/>
                <a:cs typeface="Calibri"/>
              </a:rPr>
              <a:t>Distrito</a:t>
            </a:r>
            <a:r>
              <a:rPr lang="es-CO" sz="2000" spc="-15" dirty="0" smtClean="0">
                <a:latin typeface="Calibri"/>
                <a:cs typeface="Calibri"/>
              </a:rPr>
              <a:t>. Su postproducción culminó a finales de noviembre de 2022, siendo presentado formalmente ante entidades del Distrito , representantes del sector turismo, organismos deportivos y otros, en diciembre de ese año.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lang="es-CO" sz="2000" spc="-15" dirty="0" smtClean="0">
                <a:latin typeface="Calibri"/>
                <a:cs typeface="Calibri"/>
              </a:rPr>
              <a:t>La Corporación Turismo Cartagena de Indias y Cartagena </a:t>
            </a:r>
            <a:r>
              <a:rPr lang="es-CO" sz="2000" spc="-15" dirty="0" err="1" smtClean="0">
                <a:latin typeface="Calibri"/>
                <a:cs typeface="Calibri"/>
              </a:rPr>
              <a:t>Convention</a:t>
            </a:r>
            <a:r>
              <a:rPr lang="es-CO" sz="2000" spc="-15" dirty="0" smtClean="0">
                <a:latin typeface="Calibri"/>
                <a:cs typeface="Calibri"/>
              </a:rPr>
              <a:t> &amp; </a:t>
            </a:r>
            <a:r>
              <a:rPr lang="es-CO" sz="2000" spc="-15" dirty="0" err="1" smtClean="0">
                <a:latin typeface="Calibri"/>
                <a:cs typeface="Calibri"/>
              </a:rPr>
              <a:t>visitors</a:t>
            </a:r>
            <a:r>
              <a:rPr lang="es-CO" sz="2000" spc="-15" dirty="0" smtClean="0">
                <a:latin typeface="Calibri"/>
                <a:cs typeface="Calibri"/>
              </a:rPr>
              <a:t> Burea, anunciaron entonces su disposición a incorporar el spot en sus proyecciones institucionales.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" y="3914013"/>
            <a:ext cx="4620006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5735" algn="l"/>
                <a:tab pos="2054860" algn="l"/>
              </a:tabLst>
            </a:pPr>
            <a:endParaRPr lang="es-CO"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5735" algn="l"/>
                <a:tab pos="2054860" algn="l"/>
              </a:tabLst>
            </a:pPr>
            <a:endParaRPr sz="20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7359" y="1722119"/>
            <a:ext cx="5337047" cy="35539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68312"/>
              <a:ext cx="12192000" cy="63896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30311" y="0"/>
              <a:ext cx="4361687" cy="27172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4075176" cy="27172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18203" y="0"/>
              <a:ext cx="4076700" cy="271729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52826" y="3182492"/>
            <a:ext cx="691260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spc="-5" dirty="0">
                <a:solidFill>
                  <a:srgbClr val="FF0000"/>
                </a:solidFill>
                <a:latin typeface="Arial"/>
                <a:cs typeface="Arial"/>
              </a:rPr>
              <a:t>Cartagena</a:t>
            </a:r>
            <a:r>
              <a:rPr sz="4000" i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i="1" spc="-5" dirty="0">
                <a:solidFill>
                  <a:srgbClr val="FF0000"/>
                </a:solidFill>
                <a:latin typeface="Arial"/>
                <a:cs typeface="Arial"/>
              </a:rPr>
              <a:t>destino deportivo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4177284"/>
            <a:ext cx="12004675" cy="1888489"/>
            <a:chOff x="0" y="4177284"/>
            <a:chExt cx="12004675" cy="1888489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271772"/>
              <a:ext cx="2680716" cy="17861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28188" y="4271772"/>
              <a:ext cx="2691384" cy="17937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65520" y="4226052"/>
              <a:ext cx="2753868" cy="183489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04959" y="4177284"/>
              <a:ext cx="2799588" cy="18638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422</Words>
  <Application>Microsoft Office PowerPoint</Application>
  <PresentationFormat>Panorámica</PresentationFormat>
  <Paragraphs>23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Arial MT</vt:lpstr>
      <vt:lpstr>Calibri</vt:lpstr>
      <vt:lpstr>Office Theme</vt:lpstr>
      <vt:lpstr>Brochure  spot  audiovisual Cartagena destino deportivo</vt:lpstr>
      <vt:lpstr>Presentación de PowerPoint</vt:lpstr>
      <vt:lpstr>Descripción</vt:lpstr>
      <vt:lpstr>Fortalezas</vt:lpstr>
      <vt:lpstr>Fortalezas en playas, agua y aire</vt:lpstr>
      <vt:lpstr>Estilo narrativo</vt:lpstr>
      <vt:lpstr>Conceptualización</vt:lpstr>
      <vt:lpstr>Producción</vt:lpstr>
      <vt:lpstr>Cartagena destino deportivo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Alexandra Tello Fénix</dc:creator>
  <cp:lastModifiedBy>Cuenta Microsoft</cp:lastModifiedBy>
  <cp:revision>5</cp:revision>
  <dcterms:created xsi:type="dcterms:W3CDTF">2023-11-16T18:39:52Z</dcterms:created>
  <dcterms:modified xsi:type="dcterms:W3CDTF">2023-11-16T18:56:57Z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2023-11-16T00:00:00Z</vt:filetime>
  </property>
</Properties>
</file>